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66" r:id="rId2"/>
    <p:sldId id="272" r:id="rId3"/>
    <p:sldId id="268" r:id="rId4"/>
    <p:sldId id="270" r:id="rId5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18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 b="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 b="0">
                <a:latin typeface="Arial" charset="0"/>
              </a:defRPr>
            </a:lvl1pPr>
          </a:lstStyle>
          <a:p>
            <a:fld id="{20E464E9-24C3-4FAC-BB07-61C1991EE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717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A37892-E7A9-4249-ABA9-A7019172BE8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36647-2E16-4B1C-AA25-380F9006C2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935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8D3B1-93B6-427C-9E43-CDC0BEB3CC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81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335CAA-5CC0-4182-8A89-1571019E86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4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BEFC2-3F1C-4025-B3B7-543EC867C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529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46479-0BF5-4EA1-A025-5462F0F9B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60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EDF70-E754-4E42-B7DE-5FE9F063E9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7EACD-4294-4DCA-8F67-F1B00F1BC3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74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49D32-409A-4DB8-BC1A-9F7A927117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27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E0E84-09A8-4F43-A49B-C234C11E55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69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7015E-2BC4-4F10-831E-D32862332D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83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3C05A-1E89-40FF-8436-8EEA28A88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829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/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27781E4B-73FF-4C94-BE58-4036718E5CB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 b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es-ES_tradnl" altLang="en-US" b="1" dirty="0" smtClean="0">
                <a:solidFill>
                  <a:schemeClr val="accent2"/>
                </a:solidFill>
              </a:rPr>
              <a:t>Propósito # 36:</a:t>
            </a:r>
            <a:r>
              <a:rPr lang="es-ES_tradnl" altLang="en-US" dirty="0" smtClean="0">
                <a:solidFill>
                  <a:schemeClr val="accent2"/>
                </a:solidFill>
              </a:rPr>
              <a:t> </a:t>
            </a:r>
            <a:r>
              <a:rPr lang="es-ES_tradnl" altLang="en-US" dirty="0" smtClean="0"/>
              <a:t>¿Tienes muchos primos?</a:t>
            </a:r>
          </a:p>
          <a:p>
            <a:pPr>
              <a:buNone/>
            </a:pPr>
            <a:r>
              <a:rPr lang="es-ES_tradnl" altLang="en-US" i="1" dirty="0" smtClean="0">
                <a:solidFill>
                  <a:srgbClr val="00B0F0"/>
                </a:solidFill>
              </a:rPr>
              <a:t>L.O: to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practice</a:t>
            </a:r>
            <a:r>
              <a:rPr lang="es-ES_tradnl" altLang="en-US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family</a:t>
            </a:r>
            <a:r>
              <a:rPr lang="es-ES_tradnl" altLang="en-US" i="1" dirty="0" smtClean="0">
                <a:solidFill>
                  <a:srgbClr val="00B0F0"/>
                </a:solidFill>
              </a:rPr>
              <a:t> </a:t>
            </a:r>
            <a:r>
              <a:rPr lang="es-ES_tradnl" altLang="en-US" i="1" dirty="0" err="1" smtClean="0">
                <a:solidFill>
                  <a:srgbClr val="00B0F0"/>
                </a:solidFill>
              </a:rPr>
              <a:t>vocabulary</a:t>
            </a:r>
            <a:endParaRPr lang="es-ES_tradnl" altLang="en-US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s-ES_tradnl" altLang="en-US" b="1" dirty="0" smtClean="0">
                <a:solidFill>
                  <a:schemeClr val="accent2"/>
                </a:solidFill>
              </a:rPr>
              <a:t>Actividad Inicial:</a:t>
            </a:r>
          </a:p>
          <a:p>
            <a:pPr marL="533400" indent="-533400">
              <a:lnSpc>
                <a:spcPct val="90000"/>
              </a:lnSpc>
            </a:pPr>
            <a:r>
              <a:rPr lang="es-ES_tradnl" altLang="en-US" dirty="0"/>
              <a:t>Completa con el pariente correcto: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hijo de mi hermano es mi: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padre de mis primos es mi: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La madre de la hermana de mi padre</a:t>
            </a:r>
            <a:r>
              <a:rPr lang="es-ES_tradnl" altLang="en-US" dirty="0" smtClean="0"/>
              <a:t>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La hija de mi padre y NO de mi madre</a:t>
            </a:r>
            <a:r>
              <a:rPr lang="es-ES_tradnl" altLang="en-US" dirty="0" smtClean="0"/>
              <a:t>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El esposo de mi madre y NO es mi padre: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     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>
                <a:solidFill>
                  <a:schemeClr val="folHlink"/>
                </a:solidFill>
              </a:rPr>
              <a:t>del </a:t>
            </a:r>
            <a:r>
              <a:rPr lang="en-US" altLang="en-US" sz="4000" smtClean="0">
                <a:solidFill>
                  <a:schemeClr val="folHlink"/>
                </a:solidFill>
              </a:rPr>
              <a:t>2017  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6"/>
                </a:solidFill>
              </a:rPr>
              <a:t>Vocabulario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30725"/>
          </a:xfrm>
        </p:spPr>
        <p:txBody>
          <a:bodyPr/>
          <a:lstStyle/>
          <a:p>
            <a:r>
              <a:rPr lang="en-US" dirty="0" err="1" smtClean="0"/>
              <a:t>bisabuelo</a:t>
            </a:r>
            <a:r>
              <a:rPr lang="en-US" dirty="0" smtClean="0"/>
              <a:t>/a</a:t>
            </a:r>
            <a:endParaRPr lang="en-US" dirty="0" smtClean="0"/>
          </a:p>
          <a:p>
            <a:r>
              <a:rPr lang="en-US" dirty="0" err="1" smtClean="0"/>
              <a:t>Padrino</a:t>
            </a:r>
            <a:endParaRPr lang="en-US" dirty="0" smtClean="0"/>
          </a:p>
          <a:p>
            <a:r>
              <a:rPr lang="en-US" dirty="0" err="1" smtClean="0"/>
              <a:t>Madrina</a:t>
            </a:r>
            <a:endParaRPr lang="en-US" dirty="0" smtClean="0"/>
          </a:p>
          <a:p>
            <a:r>
              <a:rPr lang="en-US" dirty="0" err="1" smtClean="0"/>
              <a:t>Ahijado</a:t>
            </a:r>
            <a:r>
              <a:rPr lang="en-US" dirty="0" smtClean="0"/>
              <a:t>/a</a:t>
            </a:r>
          </a:p>
          <a:p>
            <a:r>
              <a:rPr lang="en-US" dirty="0" smtClean="0"/>
              <a:t>Medio-</a:t>
            </a:r>
            <a:r>
              <a:rPr lang="en-US" dirty="0" err="1" smtClean="0"/>
              <a:t>hermano</a:t>
            </a:r>
            <a:r>
              <a:rPr lang="en-US" dirty="0" smtClean="0"/>
              <a:t>/a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895600" y="1600200"/>
            <a:ext cx="57150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Great grandpa/ma</a:t>
            </a:r>
            <a:endParaRPr lang="en-US" b="0" kern="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Godfather </a:t>
            </a: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Godmother </a:t>
            </a:r>
          </a:p>
          <a:p>
            <a:pPr marL="0" indent="0">
              <a:buNone/>
            </a:pPr>
            <a:r>
              <a:rPr lang="en-US" b="0" kern="0" dirty="0" smtClean="0">
                <a:solidFill>
                  <a:srgbClr val="0000FF"/>
                </a:solidFill>
              </a:rPr>
              <a:t>Godchild</a:t>
            </a:r>
          </a:p>
          <a:p>
            <a:pPr marL="0" indent="0">
              <a:buNone/>
            </a:pPr>
            <a:r>
              <a:rPr lang="en-US" b="0" kern="0" dirty="0">
                <a:solidFill>
                  <a:srgbClr val="0000FF"/>
                </a:solidFill>
              </a:rPr>
              <a:t>	 </a:t>
            </a:r>
            <a:r>
              <a:rPr lang="en-US" b="0" kern="0" dirty="0" smtClean="0">
                <a:solidFill>
                  <a:srgbClr val="0000FF"/>
                </a:solidFill>
              </a:rPr>
              <a:t>   half-brother/sister</a:t>
            </a:r>
            <a:r>
              <a:rPr lang="en-US" b="0" kern="0" dirty="0" smtClean="0">
                <a:solidFill>
                  <a:srgbClr val="0000FF"/>
                </a:solidFill>
              </a:rPr>
              <a:t> </a:t>
            </a:r>
            <a:endParaRPr lang="en-US" b="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4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3300"/>
                </a:solidFill>
              </a:rPr>
              <a:t>Ejercicios</a:t>
            </a:r>
            <a:r>
              <a:rPr lang="en-US" altLang="en-US" dirty="0">
                <a:solidFill>
                  <a:srgbClr val="FF3300"/>
                </a:solidFill>
              </a:rPr>
              <a:t>: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066800"/>
            <a:ext cx="8305800" cy="57912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s-ES_tradnl" altLang="en-US" sz="2800" dirty="0"/>
              <a:t>Copia la tabla, escucha y completa:</a:t>
            </a:r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  <a:p>
            <a:pPr marL="533400" indent="-533400">
              <a:lnSpc>
                <a:spcPct val="90000"/>
              </a:lnSpc>
            </a:pPr>
            <a:r>
              <a:rPr lang="en-US" altLang="en-US" dirty="0" err="1" smtClean="0"/>
              <a:t>Copia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responde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4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pagina</a:t>
            </a:r>
            <a:r>
              <a:rPr lang="en-US" altLang="en-US" dirty="0" smtClean="0"/>
              <a:t> 61</a:t>
            </a:r>
          </a:p>
          <a:p>
            <a:pPr marL="533400" indent="-533400">
              <a:lnSpc>
                <a:spcPct val="90000"/>
              </a:lnSpc>
            </a:pPr>
            <a:endParaRPr lang="en-US" altLang="en-US" dirty="0"/>
          </a:p>
          <a:p>
            <a:pPr marL="533400" indent="-533400">
              <a:lnSpc>
                <a:spcPct val="90000"/>
              </a:lnSpc>
            </a:pPr>
            <a:endParaRPr lang="en-US" altLang="en-US" dirty="0" smtClean="0"/>
          </a:p>
          <a:p>
            <a:pPr marL="533400" indent="-533400">
              <a:lnSpc>
                <a:spcPct val="90000"/>
              </a:lnSpc>
            </a:pPr>
            <a:endParaRPr lang="en-US" altLang="en-US" dirty="0"/>
          </a:p>
          <a:p>
            <a:pPr marL="533400" indent="-533400">
              <a:lnSpc>
                <a:spcPct val="90000"/>
              </a:lnSpc>
            </a:pPr>
            <a:endParaRPr lang="en-US" altLang="en-US" dirty="0" smtClean="0"/>
          </a:p>
          <a:p>
            <a:pPr marL="533400" indent="-533400">
              <a:lnSpc>
                <a:spcPct val="90000"/>
              </a:lnSpc>
            </a:pPr>
            <a:endParaRPr lang="es-ES_tradnl" altLang="en-US" sz="2800" dirty="0"/>
          </a:p>
        </p:txBody>
      </p:sp>
      <p:graphicFrame>
        <p:nvGraphicFramePr>
          <p:cNvPr id="9237" name="Group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29268023"/>
              </p:ext>
            </p:extLst>
          </p:nvPr>
        </p:nvGraphicFramePr>
        <p:xfrm>
          <a:off x="990600" y="1524000"/>
          <a:ext cx="7162800" cy="1752600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Correcto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Incorrecto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4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91886" y="3636826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en-US" altLang="en-US" b="1" kern="0" dirty="0" err="1" smtClean="0">
                <a:solidFill>
                  <a:schemeClr val="accent2"/>
                </a:solidFill>
              </a:rPr>
              <a:t>Tarea</a:t>
            </a:r>
            <a:r>
              <a:rPr lang="en-US" altLang="en-US" b="1" kern="0" dirty="0" smtClean="0">
                <a:solidFill>
                  <a:schemeClr val="accent2"/>
                </a:solidFill>
              </a:rPr>
              <a:t> </a:t>
            </a:r>
            <a:r>
              <a:rPr lang="en-US" altLang="en-US" kern="0" dirty="0" smtClean="0">
                <a:solidFill>
                  <a:schemeClr val="accent2"/>
                </a:solidFill>
              </a:rPr>
              <a:t>36</a:t>
            </a:r>
            <a:endParaRPr lang="en-US" altLang="en-US" b="1" kern="0" dirty="0">
              <a:solidFill>
                <a:schemeClr val="accent2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4876800"/>
            <a:ext cx="8763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b="0" kern="0" dirty="0" smtClean="0"/>
              <a:t>PROYECTO: </a:t>
            </a:r>
            <a:r>
              <a:rPr lang="en-US" b="0" kern="0" dirty="0" err="1" smtClean="0"/>
              <a:t>Familia</a:t>
            </a:r>
            <a:r>
              <a:rPr lang="en-US" b="0" kern="0" dirty="0" smtClean="0"/>
              <a:t> </a:t>
            </a:r>
            <a:r>
              <a:rPr lang="en-US" b="0" kern="0" dirty="0" err="1" smtClean="0"/>
              <a:t>extraordinaria</a:t>
            </a:r>
            <a:r>
              <a:rPr lang="en-US" b="0" kern="0" dirty="0" smtClean="0"/>
              <a:t> due TUES.</a:t>
            </a:r>
          </a:p>
          <a:p>
            <a:r>
              <a:rPr lang="en-US" b="0" kern="0" dirty="0" smtClean="0"/>
              <a:t>Vocabulary </a:t>
            </a:r>
            <a:r>
              <a:rPr lang="en-US" b="0" kern="0" dirty="0" smtClean="0"/>
              <a:t>Quiz 1: </a:t>
            </a:r>
            <a:r>
              <a:rPr lang="en-US" b="0" kern="0" dirty="0" err="1" smtClean="0"/>
              <a:t>Capitulo</a:t>
            </a:r>
            <a:r>
              <a:rPr lang="en-US" b="0" kern="0" dirty="0" smtClean="0"/>
              <a:t> 2 on </a:t>
            </a:r>
            <a:r>
              <a:rPr lang="en-US" b="0" kern="0" dirty="0" smtClean="0"/>
              <a:t>WEDNES</a:t>
            </a:r>
            <a:r>
              <a:rPr lang="en-US" b="0" kern="0" dirty="0" smtClean="0"/>
              <a:t>DAY</a:t>
            </a:r>
            <a:r>
              <a:rPr lang="en-US" b="0" kern="0" dirty="0" smtClean="0"/>
              <a:t>!!!</a:t>
            </a:r>
          </a:p>
          <a:p>
            <a:pPr lvl="1"/>
            <a:r>
              <a:rPr lang="en-US" b="0" kern="0" dirty="0" smtClean="0"/>
              <a:t>Study all family vocabulary learned so far.</a:t>
            </a:r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3320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part: </a:t>
            </a:r>
            <a:r>
              <a:rPr lang="en-US" dirty="0" err="1" smtClean="0"/>
              <a:t>Ejercicio</a:t>
            </a:r>
            <a:r>
              <a:rPr lang="en-US" dirty="0" smtClean="0"/>
              <a:t> 1 p. 60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hijo</a:t>
            </a:r>
            <a:r>
              <a:rPr lang="en-US" dirty="0" smtClean="0"/>
              <a:t> de mi </a:t>
            </a:r>
            <a:r>
              <a:rPr lang="en-US" dirty="0" err="1" smtClean="0"/>
              <a:t>madre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mi primo.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hija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hermana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hermano</a:t>
            </a:r>
            <a:r>
              <a:rPr lang="en-US" dirty="0" smtClean="0"/>
              <a:t> de mi </a:t>
            </a:r>
            <a:r>
              <a:rPr lang="en-US" dirty="0" err="1" smtClean="0"/>
              <a:t>madre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sobrino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hermana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tia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 padre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abuelo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madre</a:t>
            </a:r>
            <a:r>
              <a:rPr lang="en-US" dirty="0" smtClean="0"/>
              <a:t> de mi padre </a:t>
            </a:r>
            <a:r>
              <a:rPr lang="en-US" dirty="0" err="1" smtClean="0"/>
              <a:t>es</a:t>
            </a:r>
            <a:r>
              <a:rPr lang="en-US" dirty="0" smtClean="0"/>
              <a:t> mi </a:t>
            </a:r>
            <a:r>
              <a:rPr lang="en-US" dirty="0" err="1" smtClean="0"/>
              <a:t>tia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tios</a:t>
            </a:r>
            <a:r>
              <a:rPr lang="en-US" dirty="0" smtClean="0"/>
              <a:t>, </a:t>
            </a:r>
            <a:r>
              <a:rPr lang="en-US" dirty="0" err="1" smtClean="0"/>
              <a:t>primos</a:t>
            </a:r>
            <a:r>
              <a:rPr lang="en-US" dirty="0" smtClean="0"/>
              <a:t>, </a:t>
            </a:r>
            <a:r>
              <a:rPr lang="en-US" dirty="0" err="1" smtClean="0"/>
              <a:t>sobrinos</a:t>
            </a:r>
            <a:r>
              <a:rPr lang="en-US" dirty="0" smtClean="0"/>
              <a:t> y </a:t>
            </a:r>
            <a:r>
              <a:rPr lang="en-US" dirty="0" err="1" smtClean="0"/>
              <a:t>abuelos</a:t>
            </a:r>
            <a:r>
              <a:rPr lang="en-US" dirty="0" smtClean="0"/>
              <a:t> son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parientes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padres de mi padre son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abuelos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3527</TotalTime>
  <Words>213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Level</vt:lpstr>
      <vt:lpstr>Me llamo ________      Clase 602 La fecha es el 15 de diciembre del 2017  </vt:lpstr>
      <vt:lpstr>Vocabulario</vt:lpstr>
      <vt:lpstr>Ejercicios: </vt:lpstr>
      <vt:lpstr>Teacher oral part: Ejercicio 1 p. 60 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 de marzo del 2010</dc:title>
  <dc:creator>Helen Zumaeta</dc:creator>
  <cp:lastModifiedBy>Helen Zumaeta</cp:lastModifiedBy>
  <cp:revision>42</cp:revision>
  <dcterms:created xsi:type="dcterms:W3CDTF">2010-03-02T16:32:31Z</dcterms:created>
  <dcterms:modified xsi:type="dcterms:W3CDTF">2017-12-15T20:20:03Z</dcterms:modified>
</cp:coreProperties>
</file>